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iNBiOg4TLy/Ie6JgTGfbUEyefg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53" name="Google Shape;153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7b4661b10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47b4661b10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g147b4661b10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7b4661b1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7b4661b1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g147b4661b1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7b4661b1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7b4661b1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47b4661b1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7b4661b1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7b4661b1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47b4661b1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7b4661b1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7b4661b1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g147b4661b10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1445" y="6332488"/>
            <a:ext cx="1313802" cy="38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9" name="Google Shape;7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2" name="Google Shape;82;p3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3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7" name="Google Shape;8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4" name="Google Shape;9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6" name="Google Shape;96;p3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7" name="Google Shape;97;p3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3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4" name="Google Shape;10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3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1" name="Google Shape;11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3" name="Google Shape;113;p3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4" name="Google Shape;114;p3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1" name="Google Shape;12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9" name="Google Shape;12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3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6" name="Google Shape;13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0" type="dt"/>
          </p:nvPr>
        </p:nvSpPr>
        <p:spPr>
          <a:xfrm>
            <a:off x="8941443" y="6332488"/>
            <a:ext cx="76816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176753" y="6332489"/>
            <a:ext cx="860902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9865270" y="631626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01445" y="6332488"/>
            <a:ext cx="1313802" cy="38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421850" y="6339591"/>
            <a:ext cx="844001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8969724" y="6333306"/>
            <a:ext cx="76816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9893551" y="6317083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9726" y="6333306"/>
            <a:ext cx="1313802" cy="38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7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7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7" name="Google Shape;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3" name="Google Shape;6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2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1" name="Google Shape;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4" name="Google Shape;74;p3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/>
        </p:nvSpPr>
        <p:spPr>
          <a:xfrm>
            <a:off x="1374950" y="1595400"/>
            <a:ext cx="9608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Sub-grid Scale Drivers of Pollution Inferred from Model-based Inference and Machine Learning 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83000" y="4234692"/>
            <a:ext cx="1219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Eshani Patel, California Institute of Technology</a:t>
            </a:r>
            <a:endParaRPr sz="2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Mentor: Yuliya Marchetti, Jet Propulsion Laboratory</a:t>
            </a:r>
            <a:endParaRPr i="1" sz="2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0" y="0"/>
            <a:ext cx="121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5" name="Google Shape;155;p2"/>
          <p:cNvPicPr preferRelativeResize="0"/>
          <p:nvPr/>
        </p:nvPicPr>
        <p:blipFill rotWithShape="1">
          <a:blip r:embed="rId3">
            <a:alphaModFix/>
          </a:blip>
          <a:srcRect b="18916" l="0" r="45024" t="0"/>
          <a:stretch/>
        </p:blipFill>
        <p:spPr>
          <a:xfrm>
            <a:off x="7281334" y="980542"/>
            <a:ext cx="2080255" cy="182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676" y="3191296"/>
            <a:ext cx="4129382" cy="232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11682874" y="6574768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"/>
          <p:cNvSpPr/>
          <p:nvPr/>
        </p:nvSpPr>
        <p:spPr>
          <a:xfrm>
            <a:off x="341376" y="0"/>
            <a:ext cx="11850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Driving Physical Science</a:t>
            </a: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5702183" y="3224865"/>
            <a:ext cx="1210500" cy="4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7076859" y="2560890"/>
            <a:ext cx="2554500" cy="769500"/>
          </a:xfrm>
          <a:prstGeom prst="roundRect">
            <a:avLst>
              <a:gd fmla="val 13168" name="adj"/>
            </a:avLst>
          </a:prstGeom>
          <a:solidFill>
            <a:srgbClr val="E8E6FC"/>
          </a:solidFill>
          <a:ln cap="flat" cmpd="sng" w="889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health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7107105" y="5248028"/>
            <a:ext cx="2539800" cy="769500"/>
          </a:xfrm>
          <a:prstGeom prst="roundRect">
            <a:avLst>
              <a:gd fmla="val 13168" name="adj"/>
            </a:avLst>
          </a:prstGeom>
          <a:solidFill>
            <a:srgbClr val="F9DCD9"/>
          </a:solidFill>
          <a:ln cap="flat" cmpd="sng" w="889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"/>
          <p:cNvPicPr preferRelativeResize="0"/>
          <p:nvPr/>
        </p:nvPicPr>
        <p:blipFill rotWithShape="1">
          <a:blip r:embed="rId5">
            <a:alphaModFix/>
          </a:blip>
          <a:srcRect b="17259" l="13157" r="5269" t="21776"/>
          <a:stretch/>
        </p:blipFill>
        <p:spPr>
          <a:xfrm>
            <a:off x="738931" y="1147059"/>
            <a:ext cx="4935499" cy="44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/>
          <p:nvPr/>
        </p:nvSpPr>
        <p:spPr>
          <a:xfrm>
            <a:off x="9487286" y="1319725"/>
            <a:ext cx="24096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&gt; 8 M deaths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&gt; 200 billion dollars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7b4661b10_0_79"/>
          <p:cNvSpPr txBox="1"/>
          <p:nvPr>
            <p:ph idx="12" type="sldNum"/>
          </p:nvPr>
        </p:nvSpPr>
        <p:spPr>
          <a:xfrm>
            <a:off x="11682874" y="6574768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147b4661b10_0_79"/>
          <p:cNvSpPr/>
          <p:nvPr/>
        </p:nvSpPr>
        <p:spPr>
          <a:xfrm>
            <a:off x="0" y="0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Driving Physical Science</a:t>
            </a:r>
            <a:endParaRPr/>
          </a:p>
        </p:txBody>
      </p:sp>
      <p:sp>
        <p:nvSpPr>
          <p:cNvPr id="171" name="Google Shape;171;g147b4661b10_0_79"/>
          <p:cNvSpPr txBox="1"/>
          <p:nvPr/>
        </p:nvSpPr>
        <p:spPr>
          <a:xfrm>
            <a:off x="457200" y="823377"/>
            <a:ext cx="11382300" cy="908100"/>
          </a:xfrm>
          <a:prstGeom prst="rect">
            <a:avLst/>
          </a:prstGeom>
          <a:noFill/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2017 Earth Science Decadal Survey “</a:t>
            </a:r>
            <a:r>
              <a:rPr i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 the changes in air pollutants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8EBD6"/>
                </a:solidFill>
                <a:latin typeface="Calibri"/>
                <a:ea typeface="Calibri"/>
                <a:cs typeface="Calibri"/>
                <a:sym typeface="Calibri"/>
              </a:rPr>
              <a:t>Air quality from satellite data and model predictions remains elusive goal</a:t>
            </a:r>
            <a:endParaRPr/>
          </a:p>
        </p:txBody>
      </p:sp>
      <p:sp>
        <p:nvSpPr>
          <p:cNvPr id="172" name="Google Shape;172;g147b4661b10_0_79"/>
          <p:cNvSpPr txBox="1"/>
          <p:nvPr/>
        </p:nvSpPr>
        <p:spPr>
          <a:xfrm>
            <a:off x="7266163" y="6242357"/>
            <a:ext cx="328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JPL </a:t>
            </a:r>
            <a:r>
              <a:rPr lang="en-US" sz="1800">
                <a:solidFill>
                  <a:srgbClr val="EED7F2"/>
                </a:solidFill>
                <a:latin typeface="Calibri"/>
                <a:ea typeface="Calibri"/>
                <a:cs typeface="Calibri"/>
                <a:sym typeface="Calibri"/>
              </a:rPr>
              <a:t>Quest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Understanding How the Earth Works as a System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g147b4661b10_0_79"/>
          <p:cNvGrpSpPr/>
          <p:nvPr/>
        </p:nvGrpSpPr>
        <p:grpSpPr>
          <a:xfrm>
            <a:off x="31279" y="1823522"/>
            <a:ext cx="7427422" cy="4937700"/>
            <a:chOff x="31279" y="1823522"/>
            <a:chExt cx="7427422" cy="4937700"/>
          </a:xfrm>
        </p:grpSpPr>
        <p:pic>
          <p:nvPicPr>
            <p:cNvPr id="174" name="Google Shape;174;g147b4661b10_0_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2455" y="2696569"/>
              <a:ext cx="6385516" cy="2926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g147b4661b10_0_79"/>
            <p:cNvSpPr/>
            <p:nvPr/>
          </p:nvSpPr>
          <p:spPr>
            <a:xfrm>
              <a:off x="102035" y="1823522"/>
              <a:ext cx="7264800" cy="4937700"/>
            </a:xfrm>
            <a:prstGeom prst="rect">
              <a:avLst/>
            </a:pr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147b4661b10_0_79"/>
            <p:cNvSpPr/>
            <p:nvPr/>
          </p:nvSpPr>
          <p:spPr>
            <a:xfrm>
              <a:off x="762689" y="5239970"/>
              <a:ext cx="13584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Emissions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147b4661b10_0_79"/>
            <p:cNvSpPr/>
            <p:nvPr/>
          </p:nvSpPr>
          <p:spPr>
            <a:xfrm>
              <a:off x="2188190" y="2881544"/>
              <a:ext cx="1197900" cy="35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Chemistry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147b4661b10_0_79"/>
            <p:cNvSpPr/>
            <p:nvPr/>
          </p:nvSpPr>
          <p:spPr>
            <a:xfrm>
              <a:off x="5145791" y="3669903"/>
              <a:ext cx="2046000" cy="61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Planetary Boundary Layer (PBL) dynamics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147b4661b10_0_79"/>
            <p:cNvSpPr/>
            <p:nvPr/>
          </p:nvSpPr>
          <p:spPr>
            <a:xfrm>
              <a:off x="31279" y="1855677"/>
              <a:ext cx="7338900" cy="8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Air pollution model prediction biases (=systematic errors) can be largely driven by unresolved </a:t>
              </a:r>
              <a:r>
                <a:rPr i="1" lang="en-US" sz="2300" u="sng">
                  <a:solidFill>
                    <a:srgbClr val="FFFF00"/>
                  </a:solidFill>
                  <a:highlight>
                    <a:srgbClr val="C0C0C0"/>
                  </a:highlight>
                  <a:latin typeface="Calibri"/>
                  <a:ea typeface="Calibri"/>
                  <a:cs typeface="Calibri"/>
                  <a:sym typeface="Calibri"/>
                </a:rPr>
                <a:t>sub-grid scale processes</a:t>
              </a:r>
              <a:r>
                <a:rPr i="1"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80" name="Google Shape;180;g147b4661b10_0_79"/>
            <p:cNvSpPr/>
            <p:nvPr/>
          </p:nvSpPr>
          <p:spPr>
            <a:xfrm>
              <a:off x="6530440" y="5425635"/>
              <a:ext cx="505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⭐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147b4661b10_0_79"/>
            <p:cNvSpPr/>
            <p:nvPr/>
          </p:nvSpPr>
          <p:spPr>
            <a:xfrm>
              <a:off x="6588401" y="4933299"/>
              <a:ext cx="8703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grid 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147b4661b10_0_79"/>
            <p:cNvSpPr/>
            <p:nvPr/>
          </p:nvSpPr>
          <p:spPr>
            <a:xfrm>
              <a:off x="1341066" y="5556062"/>
              <a:ext cx="478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--------------------     Sub-grid scale    --------------------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147b4661b10_0_79"/>
            <p:cNvSpPr/>
            <p:nvPr/>
          </p:nvSpPr>
          <p:spPr>
            <a:xfrm>
              <a:off x="182125" y="5407554"/>
              <a:ext cx="505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⭐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147b4661b10_0_79"/>
            <p:cNvSpPr/>
            <p:nvPr/>
          </p:nvSpPr>
          <p:spPr>
            <a:xfrm>
              <a:off x="801541" y="5933512"/>
              <a:ext cx="5773800" cy="70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Hypothesis 1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Air pollution prediction biases are largely driven by non-linear sub-grid processes</a:t>
              </a:r>
              <a:endParaRPr/>
            </a:p>
          </p:txBody>
        </p:sp>
      </p:grpSp>
      <p:grpSp>
        <p:nvGrpSpPr>
          <p:cNvPr id="185" name="Google Shape;185;g147b4661b10_0_79"/>
          <p:cNvGrpSpPr/>
          <p:nvPr/>
        </p:nvGrpSpPr>
        <p:grpSpPr>
          <a:xfrm>
            <a:off x="7445415" y="1962906"/>
            <a:ext cx="4683944" cy="4215600"/>
            <a:chOff x="7445415" y="1962906"/>
            <a:chExt cx="4683944" cy="4215600"/>
          </a:xfrm>
        </p:grpSpPr>
        <p:pic>
          <p:nvPicPr>
            <p:cNvPr id="186" name="Google Shape;186;g147b4661b10_0_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52081" y="2687840"/>
              <a:ext cx="2161006" cy="2103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g147b4661b10_0_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23084" y="2705673"/>
              <a:ext cx="2366010" cy="2103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147b4661b10_0_79"/>
            <p:cNvSpPr/>
            <p:nvPr/>
          </p:nvSpPr>
          <p:spPr>
            <a:xfrm>
              <a:off x="10816302" y="3812488"/>
              <a:ext cx="75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−37 %</a:t>
              </a:r>
              <a:endParaRPr/>
            </a:p>
          </p:txBody>
        </p:sp>
        <p:sp>
          <p:nvSpPr>
            <p:cNvPr id="189" name="Google Shape;189;g147b4661b10_0_79"/>
            <p:cNvSpPr/>
            <p:nvPr/>
          </p:nvSpPr>
          <p:spPr>
            <a:xfrm>
              <a:off x="7531375" y="2637551"/>
              <a:ext cx="2357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 km</a:t>
              </a: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resolution</a:t>
              </a:r>
              <a:endParaRPr/>
            </a:p>
          </p:txBody>
        </p:sp>
        <p:sp>
          <p:nvSpPr>
            <p:cNvPr id="190" name="Google Shape;190;g147b4661b10_0_79"/>
            <p:cNvSpPr/>
            <p:nvPr/>
          </p:nvSpPr>
          <p:spPr>
            <a:xfrm>
              <a:off x="9947459" y="2650251"/>
              <a:ext cx="21819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 km</a:t>
              </a: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resolution</a:t>
              </a:r>
              <a:endParaRPr/>
            </a:p>
          </p:txBody>
        </p:sp>
        <p:sp>
          <p:nvSpPr>
            <p:cNvPr id="191" name="Google Shape;191;g147b4661b10_0_79"/>
            <p:cNvSpPr/>
            <p:nvPr/>
          </p:nvSpPr>
          <p:spPr>
            <a:xfrm>
              <a:off x="7657617" y="2087256"/>
              <a:ext cx="4470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Air pollutant spatial gradients over LA</a:t>
              </a:r>
              <a:endParaRPr/>
            </a:p>
          </p:txBody>
        </p:sp>
        <p:sp>
          <p:nvSpPr>
            <p:cNvPr id="192" name="Google Shape;192;g147b4661b10_0_79"/>
            <p:cNvSpPr/>
            <p:nvPr/>
          </p:nvSpPr>
          <p:spPr>
            <a:xfrm>
              <a:off x="7531374" y="4995106"/>
              <a:ext cx="4527000" cy="101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Hypothesis 2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Strong spatial gradients in chemical regime coupled with PBL dynamics lead to bias patterns</a:t>
              </a:r>
              <a:endParaRPr/>
            </a:p>
          </p:txBody>
        </p:sp>
        <p:sp>
          <p:nvSpPr>
            <p:cNvPr id="193" name="Google Shape;193;g147b4661b10_0_79"/>
            <p:cNvSpPr/>
            <p:nvPr/>
          </p:nvSpPr>
          <p:spPr>
            <a:xfrm>
              <a:off x="7445415" y="1962906"/>
              <a:ext cx="4683900" cy="4215600"/>
            </a:xfrm>
            <a:prstGeom prst="rect">
              <a:avLst/>
            </a:pr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536103" y="390825"/>
            <a:ext cx="11655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SUDS Air Quality</a:t>
            </a:r>
            <a:endParaRPr/>
          </a:p>
        </p:txBody>
      </p:sp>
      <p:sp>
        <p:nvSpPr>
          <p:cNvPr id="200" name="Google Shape;200;p9"/>
          <p:cNvSpPr txBox="1"/>
          <p:nvPr>
            <p:ph idx="12" type="sldNum"/>
          </p:nvPr>
        </p:nvSpPr>
        <p:spPr>
          <a:xfrm>
            <a:off x="11682874" y="6574768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7042906" y="1200975"/>
            <a:ext cx="438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EAD4"/>
                </a:solidFill>
                <a:latin typeface="Calibri"/>
                <a:ea typeface="Calibri"/>
                <a:cs typeface="Calibri"/>
                <a:sym typeface="Calibri"/>
              </a:rPr>
              <a:t>Ozone bias (mda8) for MOMO-chem over North America , </a:t>
            </a:r>
            <a:r>
              <a:rPr lang="en-US" sz="2000" u="sng">
                <a:solidFill>
                  <a:srgbClr val="F8EAD4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/>
          </a:p>
        </p:txBody>
      </p:sp>
      <p:pic>
        <p:nvPicPr>
          <p:cNvPr descr="bias_movie_2015"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5400" y="2408501"/>
            <a:ext cx="4634575" cy="324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343950" y="1221825"/>
            <a:ext cx="5904600" cy="46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TOAR observed data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MOMO physical model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Use ML to:</a:t>
            </a:r>
            <a:endParaRPr sz="2800"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Find drivers of bias in physical model</a:t>
            </a:r>
            <a:endParaRPr sz="2800"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Find drivers of ozone prediction </a:t>
            </a:r>
            <a:endParaRPr sz="2800"/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/>
              <a:t>Correct physical model accordingly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7b4661b10_0_7"/>
          <p:cNvSpPr txBox="1"/>
          <p:nvPr>
            <p:ph type="title"/>
          </p:nvPr>
        </p:nvSpPr>
        <p:spPr>
          <a:xfrm>
            <a:off x="483900" y="93950"/>
            <a:ext cx="11224200" cy="84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Benchmark dataset for community practice </a:t>
            </a:r>
            <a:endParaRPr sz="4800"/>
          </a:p>
        </p:txBody>
      </p:sp>
      <p:sp>
        <p:nvSpPr>
          <p:cNvPr id="210" name="Google Shape;210;g147b4661b10_0_7"/>
          <p:cNvSpPr txBox="1"/>
          <p:nvPr>
            <p:ph idx="1" type="body"/>
          </p:nvPr>
        </p:nvSpPr>
        <p:spPr>
          <a:xfrm>
            <a:off x="266175" y="797400"/>
            <a:ext cx="6609000" cy="606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B8"/>
                </a:solidFill>
              </a:rPr>
              <a:t>AQ-Bench from IGAC TOAR-2:</a:t>
            </a:r>
            <a:endParaRPr sz="2800">
              <a:solidFill>
                <a:srgbClr val="FFFFB8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Collaboration with the international cummunity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Compiled dataset for a limited time period an set of drivers: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&gt;20 parameters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Driver selection and analysis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Simplet data to test our ML framework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u="sng"/>
              <a:t>Baseline</a:t>
            </a:r>
            <a:r>
              <a:rPr lang="en-US" sz="2800"/>
              <a:t> to compare with other studies </a:t>
            </a:r>
            <a:endParaRPr sz="2800"/>
          </a:p>
        </p:txBody>
      </p:sp>
      <p:sp>
        <p:nvSpPr>
          <p:cNvPr id="211" name="Google Shape;211;g147b4661b10_0_7"/>
          <p:cNvSpPr txBox="1"/>
          <p:nvPr>
            <p:ph idx="12" type="sldNum"/>
          </p:nvPr>
        </p:nvSpPr>
        <p:spPr>
          <a:xfrm>
            <a:off x="9865270" y="6316265"/>
            <a:ext cx="551100" cy="37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147b4661b10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056" y="1627375"/>
            <a:ext cx="5761068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47b4661b10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3825" y="4090475"/>
            <a:ext cx="5323299" cy="13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7b4661b10_0_15"/>
          <p:cNvSpPr txBox="1"/>
          <p:nvPr>
            <p:ph type="title"/>
          </p:nvPr>
        </p:nvSpPr>
        <p:spPr>
          <a:xfrm>
            <a:off x="343900" y="99625"/>
            <a:ext cx="5683500" cy="11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Machine Learning with AQ-Bench</a:t>
            </a:r>
            <a:endParaRPr sz="4800"/>
          </a:p>
        </p:txBody>
      </p:sp>
      <p:sp>
        <p:nvSpPr>
          <p:cNvPr id="220" name="Google Shape;220;g147b4661b10_0_15"/>
          <p:cNvSpPr txBox="1"/>
          <p:nvPr>
            <p:ph idx="1" type="body"/>
          </p:nvPr>
        </p:nvSpPr>
        <p:spPr>
          <a:xfrm>
            <a:off x="369025" y="1010075"/>
            <a:ext cx="5904600" cy="311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Random Forest ML Model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RMSE: 5.61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R-correlation: 0.59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Extracted feature importance and permutation importance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Split ML model regionally to study North America and Europe</a:t>
            </a:r>
            <a:endParaRPr sz="2100"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Calculated bias from MOMO</a:t>
            </a:r>
            <a:endParaRPr sz="2100"/>
          </a:p>
        </p:txBody>
      </p:sp>
      <p:sp>
        <p:nvSpPr>
          <p:cNvPr id="221" name="Google Shape;221;g147b4661b10_0_15"/>
          <p:cNvSpPr txBox="1"/>
          <p:nvPr>
            <p:ph idx="12" type="sldNum"/>
          </p:nvPr>
        </p:nvSpPr>
        <p:spPr>
          <a:xfrm>
            <a:off x="9865270" y="6316265"/>
            <a:ext cx="551100" cy="37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g147b4661b10_0_15"/>
          <p:cNvPicPr preferRelativeResize="0"/>
          <p:nvPr/>
        </p:nvPicPr>
        <p:blipFill rotWithShape="1">
          <a:blip r:embed="rId3">
            <a:alphaModFix/>
          </a:blip>
          <a:srcRect b="8352" l="8497" r="15698" t="10557"/>
          <a:stretch/>
        </p:blipFill>
        <p:spPr>
          <a:xfrm>
            <a:off x="6248400" y="3"/>
            <a:ext cx="5943600" cy="316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47b4661b1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400" y="3868125"/>
            <a:ext cx="3993856" cy="29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47b4661b10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400" y="3305163"/>
            <a:ext cx="59436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7b4661b10_0_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47b4661b10_0_40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47b4661b10_0_40"/>
          <p:cNvSpPr txBox="1"/>
          <p:nvPr>
            <p:ph idx="12" type="sldNum"/>
          </p:nvPr>
        </p:nvSpPr>
        <p:spPr>
          <a:xfrm>
            <a:off x="9865270" y="6316265"/>
            <a:ext cx="551100" cy="37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g147b4661b1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47b4661b1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225" y="6252336"/>
            <a:ext cx="3958259" cy="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7b4661b10_0_48"/>
          <p:cNvSpPr txBox="1"/>
          <p:nvPr>
            <p:ph type="title"/>
          </p:nvPr>
        </p:nvSpPr>
        <p:spPr>
          <a:xfrm>
            <a:off x="285075" y="0"/>
            <a:ext cx="10131300" cy="90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Engineering of MODIS Images</a:t>
            </a:r>
            <a:endParaRPr/>
          </a:p>
        </p:txBody>
      </p:sp>
      <p:sp>
        <p:nvSpPr>
          <p:cNvPr id="241" name="Google Shape;241;g147b4661b10_0_48"/>
          <p:cNvSpPr txBox="1"/>
          <p:nvPr>
            <p:ph idx="1" type="body"/>
          </p:nvPr>
        </p:nvSpPr>
        <p:spPr>
          <a:xfrm>
            <a:off x="0" y="622075"/>
            <a:ext cx="6576300" cy="545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Feature engineering with Land Cover Type 1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50 km images around each TOAR station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Extracted 4 new features:</a:t>
            </a:r>
            <a:endParaRPr sz="2800"/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Mean</a:t>
            </a:r>
            <a:endParaRPr sz="2800"/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Standard deviation</a:t>
            </a:r>
            <a:endParaRPr sz="2800"/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Number of land cover types</a:t>
            </a:r>
            <a:endParaRPr sz="2800"/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Mode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RMSE = 4.67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R-correlation = 0.69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Improved model/benchmark</a:t>
            </a:r>
            <a:endParaRPr sz="2800"/>
          </a:p>
        </p:txBody>
      </p:sp>
      <p:sp>
        <p:nvSpPr>
          <p:cNvPr id="242" name="Google Shape;242;g147b4661b10_0_48"/>
          <p:cNvSpPr txBox="1"/>
          <p:nvPr>
            <p:ph idx="12" type="sldNum"/>
          </p:nvPr>
        </p:nvSpPr>
        <p:spPr>
          <a:xfrm>
            <a:off x="9865270" y="6316265"/>
            <a:ext cx="551100" cy="37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g147b4661b10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600" y="4207951"/>
            <a:ext cx="3533400" cy="26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47b4661b10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648" y="4207950"/>
            <a:ext cx="3550453" cy="26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47b4661b10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625" y="738550"/>
            <a:ext cx="5360375" cy="3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598800" y="350575"/>
            <a:ext cx="1159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 </a:t>
            </a:r>
            <a:endParaRPr/>
          </a:p>
        </p:txBody>
      </p:sp>
      <p:sp>
        <p:nvSpPr>
          <p:cNvPr id="252" name="Google Shape;252;p16"/>
          <p:cNvSpPr txBox="1"/>
          <p:nvPr>
            <p:ph idx="12" type="sldNum"/>
          </p:nvPr>
        </p:nvSpPr>
        <p:spPr>
          <a:xfrm>
            <a:off x="11682874" y="6574768"/>
            <a:ext cx="551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6"/>
          <p:cNvSpPr txBox="1"/>
          <p:nvPr>
            <p:ph idx="1" type="body"/>
          </p:nvPr>
        </p:nvSpPr>
        <p:spPr>
          <a:xfrm>
            <a:off x="99400" y="1181575"/>
            <a:ext cx="6394200" cy="516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First time working with ML and on a data analysis task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Future goals:</a:t>
            </a:r>
            <a:endParaRPr sz="3200"/>
          </a:p>
          <a:p>
            <a:pPr indent="-431800" lvl="1" marL="13716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Expand model with bigger datasets</a:t>
            </a:r>
            <a:endParaRPr sz="3200"/>
          </a:p>
          <a:p>
            <a:pPr indent="-431800" lvl="1" marL="13716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Continue work with Earth Engine </a:t>
            </a:r>
            <a:endParaRPr sz="3200"/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 b="10139" l="7911" r="15799" t="10583"/>
          <a:stretch/>
        </p:blipFill>
        <p:spPr>
          <a:xfrm>
            <a:off x="6372275" y="151775"/>
            <a:ext cx="5670149" cy="29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 rotWithShape="1">
          <a:blip r:embed="rId4">
            <a:alphaModFix/>
          </a:blip>
          <a:srcRect b="4431" l="13724" r="16467" t="8155"/>
          <a:stretch/>
        </p:blipFill>
        <p:spPr>
          <a:xfrm>
            <a:off x="7920344" y="3298950"/>
            <a:ext cx="3136731" cy="29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2019-06-01T03:53:52Z</dcterms:created>
  <dc:creator>Microsoft Office User</dc:creator>
</cp:coreProperties>
</file>